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71D5617-51ED-4474-87EA-BA610E95AE0E}">
  <a:tblStyle styleId="{271D5617-51ED-4474-87EA-BA610E95AE0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4924a4cfe3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4924a4cfe3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4924a4cfe3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4924a4cfe3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4924a4cfe3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4924a4cfe3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4924a4cfe3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4924a4cfe3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4924a4cfe3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4924a4cfe3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4924a4cfe3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4924a4cfe3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4924a4cfe3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4924a4cfe3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4924a4cfe3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4924a4cfe3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4924a4cfe3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4924a4cfe3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4924a4cfe3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4924a4cfe3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924a4cfe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924a4cfe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4924a4cfe3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4924a4cfe3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4924a4cfe3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4924a4cfe3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4924a4cfe3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4924a4cfe3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4924a4cfe3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4924a4cfe3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4924a4cfe3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4924a4cfe3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4924a4cfe3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4924a4cfe3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4924a4cfe3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4924a4cfe3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4924a4cfe3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4924a4cfe3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4924a4cfe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4924a4cfe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924a4cfe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924a4cfe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4924a4cfe3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4924a4cfe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4924a4cfe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4924a4cfe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924a4cfe3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924a4cfe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4924a4cfe3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4924a4cfe3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4924a4cfe3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4924a4cfe3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1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drive.google.com/file/d/1M0NpG1n7NTH23BYRZf5_FxIqyuXQLJUz/view" TargetMode="External"/><Relationship Id="rId4" Type="http://schemas.openxmlformats.org/officeDocument/2006/relationships/image" Target="../media/image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3.jpg"/><Relationship Id="rId4" Type="http://schemas.openxmlformats.org/officeDocument/2006/relationships/image" Target="../media/image15.jpg"/><Relationship Id="rId5" Type="http://schemas.openxmlformats.org/officeDocument/2006/relationships/image" Target="../media/image11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jpg"/><Relationship Id="rId4" Type="http://schemas.openxmlformats.org/officeDocument/2006/relationships/image" Target="../media/image12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youtube.com/watch?v=8DajVKAkL50" TargetMode="External"/><Relationship Id="rId4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drive.google.com/file/d/1aMM-O5PqLx7QD4w53Gjbmgi2HRKWe8O6/view" TargetMode="External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358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l" sz="4000"/>
              <a:t>Πώς μπορεί η ΤΝ να συμβάλει στη γεφύρωση του μαθηματικού χάσματος μεταξύ διαφορετικών κοινωνικών ομάδων;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7079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rPr lang="el" sz="3200">
                <a:solidFill>
                  <a:srgbClr val="898989"/>
                </a:solidFill>
              </a:rPr>
              <a:t>Παρασκευή Παπαγγέλη</a:t>
            </a:r>
            <a:endParaRPr sz="3200">
              <a:solidFill>
                <a:srgbClr val="898989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rPr lang="el" sz="3200">
                <a:solidFill>
                  <a:srgbClr val="898989"/>
                </a:solidFill>
              </a:rPr>
              <a:t>67ΨΧ109 Ψυχολογία του Διαδικτύου</a:t>
            </a:r>
            <a:endParaRPr sz="3200">
              <a:solidFill>
                <a:srgbClr val="89898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311700" y="98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Αναπηρία</a:t>
            </a:r>
            <a:endParaRPr/>
          </a:p>
        </p:txBody>
      </p:sp>
      <p:sp>
        <p:nvSpPr>
          <p:cNvPr id="105" name="Google Shape;105;p22"/>
          <p:cNvSpPr txBox="1"/>
          <p:nvPr>
            <p:ph idx="1" type="body"/>
          </p:nvPr>
        </p:nvSpPr>
        <p:spPr>
          <a:xfrm>
            <a:off x="311700" y="671350"/>
            <a:ext cx="8520600" cy="43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993" lvl="0" marL="457200" rtl="0" algn="l">
              <a:lnSpc>
                <a:spcPct val="2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613"/>
              <a:buAutoNum type="arabicPeriod"/>
            </a:pPr>
            <a:r>
              <a:rPr b="1" lang="el" sz="1731">
                <a:solidFill>
                  <a:schemeClr val="dk1"/>
                </a:solidFill>
              </a:rPr>
              <a:t>Αντιλήψεις και Προσδοκίες Καθηγητών - </a:t>
            </a:r>
            <a:r>
              <a:rPr lang="el" sz="1606">
                <a:solidFill>
                  <a:schemeClr val="dk1"/>
                </a:solidFill>
              </a:rPr>
              <a:t>Οι μαθητές με αναπηρίες </a:t>
            </a:r>
            <a:r>
              <a:rPr b="1" lang="el" sz="1606">
                <a:solidFill>
                  <a:schemeClr val="dk1"/>
                </a:solidFill>
              </a:rPr>
              <a:t>υπερπροσδιορίζονταν σε μη παραγωγικές κατηγορίες</a:t>
            </a:r>
            <a:r>
              <a:rPr lang="el" sz="1606">
                <a:solidFill>
                  <a:schemeClr val="dk1"/>
                </a:solidFill>
              </a:rPr>
              <a:t> και </a:t>
            </a:r>
            <a:r>
              <a:rPr b="1" lang="el" sz="1606">
                <a:solidFill>
                  <a:schemeClr val="dk1"/>
                </a:solidFill>
              </a:rPr>
              <a:t>υποπροσδιορίζονταν σε παραγωγικές κατηγορίες</a:t>
            </a:r>
            <a:r>
              <a:rPr lang="el" sz="1606">
                <a:solidFill>
                  <a:schemeClr val="dk1"/>
                </a:solidFill>
              </a:rPr>
              <a:t>, τόσο σε διαγνωστικά όσο και σε προγνωστικά πλαίσια ανάλυσης από τους καθηγητές (Mason, 2023).</a:t>
            </a:r>
            <a:endParaRPr sz="1606">
              <a:solidFill>
                <a:schemeClr val="dk1"/>
              </a:solidFill>
            </a:endParaRPr>
          </a:p>
          <a:p>
            <a:pPr indent="-330993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13"/>
              <a:buAutoNum type="arabicPeriod"/>
            </a:pPr>
            <a:r>
              <a:rPr b="1" lang="el" sz="1731">
                <a:solidFill>
                  <a:schemeClr val="dk1"/>
                </a:solidFill>
              </a:rPr>
              <a:t>Ευκαιρία Μάθησης και Διδακτικές Πρακτικές - </a:t>
            </a:r>
            <a:r>
              <a:rPr lang="el" sz="1606">
                <a:solidFill>
                  <a:schemeClr val="dk1"/>
                </a:solidFill>
              </a:rPr>
              <a:t>Οι χαμηλές βαθμολογίες σε κλίμακες </a:t>
            </a:r>
            <a:r>
              <a:rPr b="1" lang="el" sz="1606">
                <a:solidFill>
                  <a:schemeClr val="dk1"/>
                </a:solidFill>
              </a:rPr>
              <a:t>Ευκαιριών Μάθησης (OTL)</a:t>
            </a:r>
            <a:r>
              <a:rPr lang="el" sz="1606">
                <a:solidFill>
                  <a:schemeClr val="dk1"/>
                </a:solidFill>
              </a:rPr>
              <a:t>, μαζί με την ειδική αγωγή εξηγούσαν το </a:t>
            </a:r>
            <a:r>
              <a:rPr b="1" lang="el" sz="1606">
                <a:solidFill>
                  <a:schemeClr val="dk1"/>
                </a:solidFill>
              </a:rPr>
              <a:t>44% της διακύμανσης</a:t>
            </a:r>
            <a:r>
              <a:rPr lang="el" sz="1606">
                <a:solidFill>
                  <a:schemeClr val="dk1"/>
                </a:solidFill>
              </a:rPr>
              <a:t> στις βαθμολογίες μαθηματικών στο τέλος της χρονιάς, ακόμη και όταν ελέγχονταν παράγοντες όπως το έτος φοίτησης, οι προηγούμενες αποδόσεις, κλπ. (Elliott et al., 2014)</a:t>
            </a:r>
            <a:endParaRPr b="1" sz="173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400"/>
              </a:spcAft>
              <a:buSzPts val="688"/>
              <a:buNone/>
            </a:pPr>
            <a:r>
              <a:t/>
            </a:r>
            <a:endParaRPr b="1" sz="812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3.&#10;" id="110" name="Google Shape;110;p23"/>
          <p:cNvSpPr txBox="1"/>
          <p:nvPr>
            <p:ph idx="1" type="body"/>
          </p:nvPr>
        </p:nvSpPr>
        <p:spPr>
          <a:xfrm>
            <a:off x="311700" y="472325"/>
            <a:ext cx="8520600" cy="446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8610" lvl="0" marL="457200" rtl="0" algn="l">
              <a:lnSpc>
                <a:spcPct val="200000"/>
              </a:lnSpc>
              <a:spcBef>
                <a:spcPts val="1400"/>
              </a:spcBef>
              <a:spcAft>
                <a:spcPts val="0"/>
              </a:spcAft>
              <a:buSzPts val="1260"/>
              <a:buAutoNum type="arabicPeriod"/>
            </a:pPr>
            <a:r>
              <a:rPr b="1" lang="el" sz="1926">
                <a:solidFill>
                  <a:schemeClr val="dk1"/>
                </a:solidFill>
              </a:rPr>
              <a:t>Σχέσεις Μαθητή-Καθηγητή - </a:t>
            </a:r>
            <a:r>
              <a:rPr lang="el" sz="1786">
                <a:solidFill>
                  <a:schemeClr val="dk1"/>
                </a:solidFill>
              </a:rPr>
              <a:t>Οι </a:t>
            </a:r>
            <a:r>
              <a:rPr b="1" lang="el" sz="1786">
                <a:solidFill>
                  <a:schemeClr val="dk1"/>
                </a:solidFill>
              </a:rPr>
              <a:t>στενές σχέσεις μαθητή-καθηγητή</a:t>
            </a:r>
            <a:r>
              <a:rPr lang="el" sz="1786">
                <a:solidFill>
                  <a:schemeClr val="dk1"/>
                </a:solidFill>
              </a:rPr>
              <a:t> σχετίζονταν με υψηλότερες επιδόσεις στα μαθηματικά για όλους τους μαθητές, αλλά αυτό το αποτέλεσμα ήταν ισχυρότερο για μαθητές με αναπηρίες. -&gt; Οι </a:t>
            </a:r>
            <a:r>
              <a:rPr b="1" lang="el" sz="1786">
                <a:solidFill>
                  <a:schemeClr val="dk1"/>
                </a:solidFill>
              </a:rPr>
              <a:t>προκαταλήψεις των καθηγητών</a:t>
            </a:r>
            <a:r>
              <a:rPr lang="el" sz="1786">
                <a:solidFill>
                  <a:schemeClr val="dk1"/>
                </a:solidFill>
              </a:rPr>
              <a:t> συνήθως το εμποδίζουν (Olsen &amp; Green, 2024).</a:t>
            </a:r>
            <a:endParaRPr sz="1786">
              <a:solidFill>
                <a:schemeClr val="dk1"/>
              </a:solidFill>
            </a:endParaRPr>
          </a:p>
          <a:p>
            <a:pPr indent="-30861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60"/>
              <a:buAutoNum type="arabicPeriod"/>
            </a:pPr>
            <a:r>
              <a:rPr b="1" lang="el" sz="1926">
                <a:solidFill>
                  <a:schemeClr val="dk1"/>
                </a:solidFill>
              </a:rPr>
              <a:t>Γνωστικά και Συναισθηματικά Εμπόδια - </a:t>
            </a:r>
            <a:r>
              <a:rPr lang="el" sz="1786">
                <a:solidFill>
                  <a:schemeClr val="dk1"/>
                </a:solidFill>
              </a:rPr>
              <a:t>Το </a:t>
            </a:r>
            <a:r>
              <a:rPr b="1" lang="el" sz="1786">
                <a:solidFill>
                  <a:schemeClr val="dk1"/>
                </a:solidFill>
              </a:rPr>
              <a:t>άγχος για τα μαθηματικά</a:t>
            </a:r>
            <a:r>
              <a:rPr lang="el" sz="1786">
                <a:solidFill>
                  <a:schemeClr val="dk1"/>
                </a:solidFill>
              </a:rPr>
              <a:t> και οι </a:t>
            </a:r>
            <a:r>
              <a:rPr b="1" lang="el" sz="1786">
                <a:solidFill>
                  <a:schemeClr val="dk1"/>
                </a:solidFill>
              </a:rPr>
              <a:t>αρνητικές στάσεις απέναντί τους</a:t>
            </a:r>
            <a:r>
              <a:rPr lang="el" sz="1786">
                <a:solidFill>
                  <a:schemeClr val="dk1"/>
                </a:solidFill>
              </a:rPr>
              <a:t> είναι πιο διαδεδομένες μεταξύ μαθητών με αναπηρίες (Nelson, G., Kiss, A. J., &amp; Crawford, A., 2022).</a:t>
            </a:r>
            <a:endParaRPr sz="136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/>
          <p:nvPr>
            <p:ph type="title"/>
          </p:nvPr>
        </p:nvSpPr>
        <p:spPr>
          <a:xfrm>
            <a:off x="311700" y="-12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Εθνότητα, Φυλή και Συνδυασμός </a:t>
            </a:r>
            <a:endParaRPr/>
          </a:p>
        </p:txBody>
      </p:sp>
      <p:sp>
        <p:nvSpPr>
          <p:cNvPr id="116" name="Google Shape;116;p24"/>
          <p:cNvSpPr txBox="1"/>
          <p:nvPr>
            <p:ph idx="1" type="body"/>
          </p:nvPr>
        </p:nvSpPr>
        <p:spPr>
          <a:xfrm>
            <a:off x="311700" y="636725"/>
            <a:ext cx="8520600" cy="43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el" sz="7200">
                <a:solidFill>
                  <a:schemeClr val="dk1"/>
                </a:solidFill>
              </a:rPr>
              <a:t>Κινητήριες Πεποιθήσεις </a:t>
            </a:r>
            <a:r>
              <a:rPr lang="el" sz="7200">
                <a:solidFill>
                  <a:schemeClr val="dk1"/>
                </a:solidFill>
              </a:rPr>
              <a:t>(π.χ. </a:t>
            </a:r>
            <a:r>
              <a:rPr b="1" lang="el" sz="7200">
                <a:solidFill>
                  <a:schemeClr val="dk1"/>
                </a:solidFill>
              </a:rPr>
              <a:t>αυτοαποτελεσματικότητα στα μαθηματικά</a:t>
            </a:r>
            <a:r>
              <a:rPr lang="el" sz="7200">
                <a:solidFill>
                  <a:schemeClr val="dk1"/>
                </a:solidFill>
              </a:rPr>
              <a:t> και </a:t>
            </a:r>
            <a:r>
              <a:rPr b="1" lang="el" sz="7200">
                <a:solidFill>
                  <a:schemeClr val="dk1"/>
                </a:solidFill>
              </a:rPr>
              <a:t>αξία της εργασίας</a:t>
            </a:r>
            <a:r>
              <a:rPr lang="el" sz="7200">
                <a:solidFill>
                  <a:schemeClr val="dk1"/>
                </a:solidFill>
              </a:rPr>
              <a:t>) → Οι </a:t>
            </a:r>
            <a:r>
              <a:rPr b="1" lang="el" sz="7200">
                <a:solidFill>
                  <a:schemeClr val="dk1"/>
                </a:solidFill>
              </a:rPr>
              <a:t>μαύροι μαθητές</a:t>
            </a:r>
            <a:r>
              <a:rPr lang="el" sz="7200">
                <a:solidFill>
                  <a:schemeClr val="dk1"/>
                </a:solidFill>
              </a:rPr>
              <a:t> αντιλαμβάνονται υψηλότερο «κόστος» στην εκμάθηση μαθηματικών, όπως άγχος και φόβο αποτυχίας (McKellar et al., 2023).</a:t>
            </a:r>
            <a:endParaRPr sz="72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el" sz="7200">
                <a:solidFill>
                  <a:schemeClr val="dk1"/>
                </a:solidFill>
              </a:rPr>
              <a:t>Αντιλήψεις για το Φύλο - </a:t>
            </a:r>
            <a:r>
              <a:rPr lang="el" sz="7200">
                <a:solidFill>
                  <a:schemeClr val="dk1"/>
                </a:solidFill>
              </a:rPr>
              <a:t>Οι </a:t>
            </a:r>
            <a:r>
              <a:rPr b="1" lang="el" sz="7200">
                <a:solidFill>
                  <a:schemeClr val="dk1"/>
                </a:solidFill>
              </a:rPr>
              <a:t>μαύρες μαθήτριες</a:t>
            </a:r>
            <a:r>
              <a:rPr lang="el" sz="7200">
                <a:solidFill>
                  <a:schemeClr val="dk1"/>
                </a:solidFill>
              </a:rPr>
              <a:t> είναι </a:t>
            </a:r>
            <a:r>
              <a:rPr b="1" lang="el" sz="7200">
                <a:solidFill>
                  <a:schemeClr val="dk1"/>
                </a:solidFill>
              </a:rPr>
              <a:t>λιγότερο πιθανό να γίνουν αντιληπτές ως μαθηματικά προικισμένες</a:t>
            </a:r>
            <a:r>
              <a:rPr lang="el" sz="7200">
                <a:solidFill>
                  <a:schemeClr val="dk1"/>
                </a:solidFill>
              </a:rPr>
              <a:t> από τους καθηγητές τους, σε σύγκριση με τις λευκές ή ασιάτισες συμμαθήτριές τους (Diemer et al., 2016)</a:t>
            </a:r>
            <a:endParaRPr b="1" sz="7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7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5"/>
          <p:cNvSpPr txBox="1"/>
          <p:nvPr>
            <p:ph idx="1" type="body"/>
          </p:nvPr>
        </p:nvSpPr>
        <p:spPr>
          <a:xfrm>
            <a:off x="311700" y="0"/>
            <a:ext cx="8520600" cy="50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2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l" sz="7000">
                <a:solidFill>
                  <a:schemeClr val="dk1"/>
                </a:solidFill>
              </a:rPr>
              <a:t>3.	</a:t>
            </a:r>
            <a:r>
              <a:rPr b="1" lang="el" sz="7000">
                <a:solidFill>
                  <a:schemeClr val="dk1"/>
                </a:solidFill>
              </a:rPr>
              <a:t>Γεωγραφικές/Πολιτισμικές Διαφορές</a:t>
            </a:r>
            <a:endParaRPr b="1" sz="7000">
              <a:solidFill>
                <a:schemeClr val="dk1"/>
              </a:solidFill>
            </a:endParaRPr>
          </a:p>
          <a:p>
            <a:pPr indent="-339725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b="1" lang="el" sz="7000">
                <a:solidFill>
                  <a:schemeClr val="dk1"/>
                </a:solidFill>
              </a:rPr>
              <a:t>Γερμανία</a:t>
            </a:r>
            <a:r>
              <a:rPr lang="el" sz="7000">
                <a:solidFill>
                  <a:schemeClr val="dk1"/>
                </a:solidFill>
              </a:rPr>
              <a:t>: Κορίτσια </a:t>
            </a:r>
            <a:r>
              <a:rPr b="1" lang="el" sz="7000">
                <a:solidFill>
                  <a:schemeClr val="dk1"/>
                </a:solidFill>
              </a:rPr>
              <a:t>τουρκικής καταγωγής</a:t>
            </a:r>
            <a:r>
              <a:rPr lang="el" sz="7000">
                <a:solidFill>
                  <a:schemeClr val="dk1"/>
                </a:solidFill>
              </a:rPr>
              <a:t> αποδίδουν χαμηλότερα σε σύγκριση με τα αγόρια της ίδιας καταγωγής, ενώ κορίτσια της </a:t>
            </a:r>
            <a:r>
              <a:rPr b="1" lang="el" sz="7000">
                <a:solidFill>
                  <a:schemeClr val="dk1"/>
                </a:solidFill>
              </a:rPr>
              <a:t>Νότιας Ευρώπης</a:t>
            </a:r>
            <a:r>
              <a:rPr lang="el" sz="7000">
                <a:solidFill>
                  <a:schemeClr val="dk1"/>
                </a:solidFill>
              </a:rPr>
              <a:t> εμφανίζουν μεγαλύτερα χάσματα φύλου στην </a:t>
            </a:r>
            <a:r>
              <a:rPr b="1" lang="el" sz="7000">
                <a:solidFill>
                  <a:schemeClr val="dk1"/>
                </a:solidFill>
              </a:rPr>
              <a:t>ένατη τάξη</a:t>
            </a:r>
            <a:r>
              <a:rPr lang="el" sz="7000">
                <a:solidFill>
                  <a:schemeClr val="dk1"/>
                </a:solidFill>
              </a:rPr>
              <a:t> (Gutfleisch &amp; Kogan, 2024).</a:t>
            </a:r>
            <a:endParaRPr sz="7000">
              <a:solidFill>
                <a:schemeClr val="dk1"/>
              </a:solidFill>
            </a:endParaRPr>
          </a:p>
          <a:p>
            <a:pPr indent="-33972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b="1" lang="el" sz="7000">
                <a:solidFill>
                  <a:schemeClr val="dk1"/>
                </a:solidFill>
              </a:rPr>
              <a:t>Μαλαισία</a:t>
            </a:r>
            <a:r>
              <a:rPr lang="el" sz="7000">
                <a:solidFill>
                  <a:schemeClr val="dk1"/>
                </a:solidFill>
              </a:rPr>
              <a:t>: Οι μαθήτριες </a:t>
            </a:r>
            <a:r>
              <a:rPr b="1" lang="el" sz="7000">
                <a:solidFill>
                  <a:schemeClr val="dk1"/>
                </a:solidFill>
              </a:rPr>
              <a:t>ξεπέρασαν τα αγόρια στη μαθηματική παιδεία</a:t>
            </a:r>
            <a:r>
              <a:rPr lang="el" sz="7000">
                <a:solidFill>
                  <a:schemeClr val="dk1"/>
                </a:solidFill>
              </a:rPr>
              <a:t>, αλλά η </a:t>
            </a:r>
            <a:r>
              <a:rPr b="1" lang="el" sz="7000">
                <a:solidFill>
                  <a:schemeClr val="dk1"/>
                </a:solidFill>
              </a:rPr>
              <a:t>κοινωνικοοικονομική κατάσταση</a:t>
            </a:r>
            <a:r>
              <a:rPr lang="el" sz="7000">
                <a:solidFill>
                  <a:schemeClr val="dk1"/>
                </a:solidFill>
              </a:rPr>
              <a:t> ήταν σημαντικός προβλεπτικός παράγοντας και για τις δύο ομάδες (Thien, 2016).</a:t>
            </a:r>
            <a:endParaRPr sz="7000">
              <a:solidFill>
                <a:schemeClr val="dk1"/>
              </a:solidFill>
            </a:endParaRPr>
          </a:p>
          <a:p>
            <a:pPr indent="-33972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b="1" lang="el" sz="7000">
                <a:solidFill>
                  <a:schemeClr val="dk1"/>
                </a:solidFill>
              </a:rPr>
              <a:t>Κολομβία</a:t>
            </a:r>
            <a:r>
              <a:rPr lang="el" sz="7000">
                <a:solidFill>
                  <a:schemeClr val="dk1"/>
                </a:solidFill>
              </a:rPr>
              <a:t>: Οι </a:t>
            </a:r>
            <a:r>
              <a:rPr b="1" lang="el" sz="7000">
                <a:solidFill>
                  <a:schemeClr val="dk1"/>
                </a:solidFill>
              </a:rPr>
              <a:t>διαφορές φύλου σε μαθηματικές επιδόσεις</a:t>
            </a:r>
            <a:r>
              <a:rPr lang="el" sz="7000">
                <a:solidFill>
                  <a:schemeClr val="dk1"/>
                </a:solidFill>
              </a:rPr>
              <a:t> ήταν </a:t>
            </a:r>
            <a:r>
              <a:rPr b="1" lang="el" sz="7000">
                <a:solidFill>
                  <a:schemeClr val="dk1"/>
                </a:solidFill>
              </a:rPr>
              <a:t>λιγότερο έντονες</a:t>
            </a:r>
            <a:r>
              <a:rPr lang="el" sz="7000">
                <a:solidFill>
                  <a:schemeClr val="dk1"/>
                </a:solidFill>
              </a:rPr>
              <a:t> όταν ελέγχονταν η κοινωνικοοικονομική κατάσταση (Hernández, 2024).</a:t>
            </a:r>
            <a:endParaRPr sz="7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6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"/>
          <p:cNvSpPr txBox="1"/>
          <p:nvPr>
            <p:ph type="title"/>
          </p:nvPr>
        </p:nvSpPr>
        <p:spPr>
          <a:xfrm>
            <a:off x="311700" y="130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Η τεχνολογία στην μαθηματική παιδεία: Αναδρομή</a:t>
            </a:r>
            <a:endParaRPr/>
          </a:p>
        </p:txBody>
      </p:sp>
      <p:sp>
        <p:nvSpPr>
          <p:cNvPr id="127" name="Google Shape;127;p26"/>
          <p:cNvSpPr txBox="1"/>
          <p:nvPr>
            <p:ph idx="1" type="body"/>
          </p:nvPr>
        </p:nvSpPr>
        <p:spPr>
          <a:xfrm>
            <a:off x="311700" y="15064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28" name="Google Shape;128;p26"/>
          <p:cNvGraphicFramePr/>
          <p:nvPr/>
        </p:nvGraphicFramePr>
        <p:xfrm>
          <a:off x="661500" y="703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{271D5617-51ED-4474-87EA-BA610E95AE0E}</a:tableStyleId>
              </a:tblPr>
              <a:tblGrid>
                <a:gridCol w="2517575"/>
                <a:gridCol w="2517575"/>
                <a:gridCol w="2517575"/>
              </a:tblGrid>
              <a:tr h="42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Τεχνολογία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Ιστορική περίοδος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Αντίκτυπο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1334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 sz="1800"/>
                        <a:t>Άβακας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2700-2300 π.Χ. - Σήμερα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Περιορισμένη χρήση στη Δύση, αλλά βασική στην ασιατική αριθμητική εκπαίδευση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 sz="1600">
                          <a:solidFill>
                            <a:schemeClr val="dk1"/>
                          </a:solidFill>
                        </a:rPr>
                        <a:t>Σχολικά βιβλία (textbooks)</a:t>
                      </a:r>
                      <a:endParaRPr sz="19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 sz="1100">
                          <a:solidFill>
                            <a:schemeClr val="dk1"/>
                          </a:solidFill>
                        </a:rPr>
                        <a:t>19ος αιώνας – Σήμερα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Τ</a:t>
                      </a:r>
                      <a:r>
                        <a:rPr lang="el"/>
                        <a:t>υποποίησαν το εκπαιδευτικό πρόγραμμα-εκδημοκρατισμό γνώσης και ενίσχυση ανισοτήτων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22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 sz="1800"/>
                        <a:t>Μαυροπίνακας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 sz="1100">
                          <a:solidFill>
                            <a:schemeClr val="dk1"/>
                          </a:solidFill>
                        </a:rPr>
                        <a:t>Αρχές του 1800 – Σήμερα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Τ</a:t>
                      </a:r>
                      <a:r>
                        <a:rPr lang="el"/>
                        <a:t>άξεις από αποστήθιση -&gt; διαδραστικό διάλογο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807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 sz="1800"/>
                        <a:t>Λογαριθμικός Κανόνας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 sz="1100">
                          <a:solidFill>
                            <a:schemeClr val="dk1"/>
                          </a:solidFill>
                        </a:rPr>
                        <a:t>17ος–20ος αιώνας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Α</a:t>
                      </a:r>
                      <a:r>
                        <a:rPr lang="el"/>
                        <a:t>ύξηση αποτελεσματικότητας vs υποβάθμιση χειροκίνητων δεξιοτήτων 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" name="Google Shape;133;p27"/>
          <p:cNvGraphicFramePr/>
          <p:nvPr/>
        </p:nvGraphicFramePr>
        <p:xfrm>
          <a:off x="944625" y="606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{271D5617-51ED-4474-87EA-BA610E95AE0E}</a:tableStyleId>
              </a:tblPr>
              <a:tblGrid>
                <a:gridCol w="2229200"/>
                <a:gridCol w="2229200"/>
                <a:gridCol w="2229200"/>
              </a:tblGrid>
              <a:tr h="1046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 sz="1600"/>
                        <a:t>Γραφοσκόπιο </a:t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 sz="1100">
                          <a:solidFill>
                            <a:schemeClr val="dk1"/>
                          </a:solidFill>
                        </a:rPr>
                        <a:t>1940–Σήμερα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Προπαρασκευασμένες διαφάνειες για οπτική διδασκαλία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1046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>
                          <a:solidFill>
                            <a:schemeClr val="dk1"/>
                          </a:solidFill>
                        </a:rPr>
                        <a:t>Αριθμομηχανές </a:t>
                      </a:r>
                      <a:endParaRPr sz="17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 sz="1100">
                          <a:solidFill>
                            <a:schemeClr val="dk1"/>
                          </a:solidFill>
                        </a:rPr>
                        <a:t>1623-Σήμερα 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Α</a:t>
                      </a:r>
                      <a:r>
                        <a:rPr lang="el"/>
                        <a:t>ντιδράσεις για εξάρτηση σε βάρος νοητικής αριθμητικής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84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>
                          <a:solidFill>
                            <a:schemeClr val="dk1"/>
                          </a:solidFill>
                        </a:rPr>
                        <a:t>Προγραμματισμένη Μάθηση (PLATO)</a:t>
                      </a:r>
                      <a:endParaRPr sz="17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 sz="1100">
                          <a:solidFill>
                            <a:schemeClr val="dk1"/>
                          </a:solidFill>
                        </a:rPr>
                        <a:t>Δεκαετία 1960–1970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 sz="1100">
                          <a:solidFill>
                            <a:schemeClr val="dk1"/>
                          </a:solidFill>
                        </a:rPr>
                        <a:t>Πρώτο γενικευμένο σύστημα υπολογιστικά υποβοηθούμενης διδασκαλίας-περιορισμός σε ελίτ εκπαιδευτικά ιδρύματα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84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>
                          <a:solidFill>
                            <a:schemeClr val="dk1"/>
                          </a:solidFill>
                        </a:rPr>
                        <a:t>Προσωπικοί Υπολογιστές</a:t>
                      </a:r>
                      <a:endParaRPr sz="17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l" sz="1100">
                          <a:solidFill>
                            <a:schemeClr val="dk1"/>
                          </a:solidFill>
                        </a:rPr>
                        <a:t>Δεκαετία 1980–Σήμερα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/>
                        <a:t>Βελτίωση απεικόνισης αλλά χάσμα πρόσβασης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84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l">
                          <a:solidFill>
                            <a:schemeClr val="dk1"/>
                          </a:solidFill>
                        </a:rPr>
                        <a:t>Διαδραστικοί Πίνακες</a:t>
                      </a:r>
                      <a:endParaRPr sz="17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l" sz="1100">
                          <a:solidFill>
                            <a:schemeClr val="dk1"/>
                          </a:solidFill>
                        </a:rPr>
                        <a:t>Δεκαετία 2000–Σήμερα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" sz="1100">
                          <a:solidFill>
                            <a:schemeClr val="dk1"/>
                          </a:solidFill>
                        </a:rPr>
                        <a:t>Δ</a:t>
                      </a:r>
                      <a:r>
                        <a:rPr lang="el" sz="1100">
                          <a:solidFill>
                            <a:schemeClr val="dk1"/>
                          </a:solidFill>
                        </a:rPr>
                        <a:t>απανηρές υποδομές, αποκλείοντας σχολεία με περιορισμένους πόρους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8" title="Salaminische_Tafel_Salamis_Tablet_nach_Wilhelm_Kubitschek_Numismatische_Zeitschrift_Bd_31_Wien_1899_p._394_ff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125" y="371475"/>
            <a:ext cx="2407452" cy="459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8" title="Figure0_SR_Parts_med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03200" y="194900"/>
            <a:ext cx="6326550" cy="173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8" title="Schickardmaschine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0625" y="2063500"/>
            <a:ext cx="3872000" cy="29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8" title="Living_Computer_Museum_Seattle_Visit_2018_(43693562294)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97175" y="2063500"/>
            <a:ext cx="2110475" cy="290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9"/>
          <p:cNvSpPr txBox="1"/>
          <p:nvPr>
            <p:ph type="title"/>
          </p:nvPr>
        </p:nvSpPr>
        <p:spPr>
          <a:xfrm>
            <a:off x="311700" y="145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Καινοτομία της ΤΝ</a:t>
            </a:r>
            <a:endParaRPr/>
          </a:p>
        </p:txBody>
      </p:sp>
      <p:sp>
        <p:nvSpPr>
          <p:cNvPr id="147" name="Google Shape;147;p29"/>
          <p:cNvSpPr txBox="1"/>
          <p:nvPr>
            <p:ph idx="1" type="body"/>
          </p:nvPr>
        </p:nvSpPr>
        <p:spPr>
          <a:xfrm>
            <a:off x="311700" y="718600"/>
            <a:ext cx="8520600" cy="42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chemeClr val="dk1"/>
                </a:solidFill>
              </a:rPr>
              <a:t>1. Εξατομίκευση – Μαθητές με μαθησιακές δυσκολίες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l" sz="1200">
                <a:solidFill>
                  <a:schemeClr val="dk1"/>
                </a:solidFill>
              </a:rPr>
              <a:t>Οι πλατφόρμες </a:t>
            </a:r>
            <a:r>
              <a:rPr b="1" lang="el" sz="1200">
                <a:solidFill>
                  <a:schemeClr val="dk1"/>
                </a:solidFill>
              </a:rPr>
              <a:t>Khan Academy</a:t>
            </a:r>
            <a:r>
              <a:rPr lang="el" sz="1200">
                <a:solidFill>
                  <a:schemeClr val="dk1"/>
                </a:solidFill>
              </a:rPr>
              <a:t> και </a:t>
            </a:r>
            <a:r>
              <a:rPr b="1" lang="el" sz="1200">
                <a:solidFill>
                  <a:schemeClr val="dk1"/>
                </a:solidFill>
              </a:rPr>
              <a:t>DreamBox</a:t>
            </a:r>
            <a:r>
              <a:rPr lang="el" sz="1200">
                <a:solidFill>
                  <a:schemeClr val="dk1"/>
                </a:solidFill>
              </a:rPr>
              <a:t> βελτίωσαν την </a:t>
            </a:r>
            <a:r>
              <a:rPr b="1" lang="el" sz="1200">
                <a:solidFill>
                  <a:schemeClr val="dk1"/>
                </a:solidFill>
              </a:rPr>
              <a:t>κατανόηση της δεκαδικής αξίας θέσης</a:t>
            </a:r>
            <a:r>
              <a:rPr lang="el" sz="1200">
                <a:solidFill>
                  <a:schemeClr val="dk1"/>
                </a:solidFill>
              </a:rPr>
              <a:t> σε μαθητές με μαθησιακές δυσκολίες μέσω </a:t>
            </a:r>
            <a:r>
              <a:rPr b="1" lang="el" sz="1200">
                <a:solidFill>
                  <a:schemeClr val="dk1"/>
                </a:solidFill>
              </a:rPr>
              <a:t>προσαρμοστικών ασκήσεων και οπτικοποιήσεων</a:t>
            </a:r>
            <a:r>
              <a:rPr lang="el" sz="1200">
                <a:solidFill>
                  <a:schemeClr val="dk1"/>
                </a:solidFill>
              </a:rPr>
              <a:t> (Polydoros, 2024).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l" sz="1200">
                <a:solidFill>
                  <a:schemeClr val="dk1"/>
                </a:solidFill>
              </a:rPr>
              <a:t>Το σύστημα </a:t>
            </a:r>
            <a:r>
              <a:rPr b="1" lang="el" sz="1200">
                <a:solidFill>
                  <a:schemeClr val="dk1"/>
                </a:solidFill>
              </a:rPr>
              <a:t>Ligare</a:t>
            </a:r>
            <a:r>
              <a:rPr lang="el" sz="1200">
                <a:solidFill>
                  <a:schemeClr val="dk1"/>
                </a:solidFill>
              </a:rPr>
              <a:t>, ένας </a:t>
            </a:r>
            <a:r>
              <a:rPr b="1" lang="el" sz="1200">
                <a:solidFill>
                  <a:schemeClr val="dk1"/>
                </a:solidFill>
              </a:rPr>
              <a:t>αλγοριθμικός δημιουργός διδακτικού προγράμματος</a:t>
            </a:r>
            <a:r>
              <a:rPr lang="el" sz="1200">
                <a:solidFill>
                  <a:schemeClr val="dk1"/>
                </a:solidFill>
              </a:rPr>
              <a:t>, συνδέεται με εργαλεία ΤΝ όπως το ChatGPT για να παράγει </a:t>
            </a:r>
            <a:r>
              <a:rPr b="1" lang="el" sz="1200">
                <a:solidFill>
                  <a:schemeClr val="dk1"/>
                </a:solidFill>
              </a:rPr>
              <a:t>εξατομικευμένη υποστήριξη</a:t>
            </a:r>
            <a:r>
              <a:rPr lang="el" sz="1200">
                <a:solidFill>
                  <a:schemeClr val="dk1"/>
                </a:solidFill>
              </a:rPr>
              <a:t> σε μαθητές μαθηματικών (Cao et al., 2025).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l" sz="1200">
                <a:solidFill>
                  <a:schemeClr val="dk1"/>
                </a:solidFill>
              </a:rPr>
              <a:t>Το λογισμικό </a:t>
            </a:r>
            <a:r>
              <a:rPr b="1" lang="el" sz="1200">
                <a:solidFill>
                  <a:schemeClr val="dk1"/>
                </a:solidFill>
              </a:rPr>
              <a:t>Learn with M.E.</a:t>
            </a:r>
            <a:r>
              <a:rPr lang="el" sz="1200">
                <a:solidFill>
                  <a:schemeClr val="dk1"/>
                </a:solidFill>
              </a:rPr>
              <a:t> προσφέρει </a:t>
            </a:r>
            <a:r>
              <a:rPr b="1" lang="el" sz="1200">
                <a:solidFill>
                  <a:schemeClr val="dk1"/>
                </a:solidFill>
              </a:rPr>
              <a:t>προσαρμοσμένη διδασκαλία βασικών μαθηματικών πράξεων</a:t>
            </a:r>
            <a:r>
              <a:rPr lang="el" sz="1200">
                <a:solidFill>
                  <a:schemeClr val="dk1"/>
                </a:solidFill>
              </a:rPr>
              <a:t>, με μια φιλική προς τον χρήστη διεπαφή που έχει δοκιμαστεί σε πολλά ιδρύματα (Annuš &amp; Kmeť, 2024).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l" sz="1200">
                <a:solidFill>
                  <a:schemeClr val="dk1"/>
                </a:solidFill>
              </a:rPr>
              <a:t>Το </a:t>
            </a:r>
            <a:r>
              <a:rPr b="1" lang="el" sz="1200">
                <a:solidFill>
                  <a:schemeClr val="dk1"/>
                </a:solidFill>
              </a:rPr>
              <a:t>Edmentum Exact Path</a:t>
            </a:r>
            <a:r>
              <a:rPr lang="el" sz="1200">
                <a:solidFill>
                  <a:schemeClr val="dk1"/>
                </a:solidFill>
              </a:rPr>
              <a:t> έχει αυξήσει τις μαθηματικές επιδόσεις και τη συμμετοχή μαθητών σε αγροτικές περιοχές (Khazanchi et al., 2024)</a:t>
            </a:r>
            <a:r>
              <a:rPr lang="el" sz="1200">
                <a:solidFill>
                  <a:schemeClr val="dk1"/>
                </a:solidFill>
              </a:rPr>
              <a:t>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chemeClr val="dk1"/>
                </a:solidFill>
              </a:rPr>
              <a:t>2. Διαπολιτισμική επικοινωνία της γνώσης- </a:t>
            </a:r>
            <a:r>
              <a:rPr b="1" lang="el" sz="1200">
                <a:solidFill>
                  <a:schemeClr val="dk1"/>
                </a:solidFill>
              </a:rPr>
              <a:t>Βοήθεια σε μαθητές που δεν διδάσκονται  στην μητρική τους γλώσσα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chemeClr val="dk1"/>
                </a:solidFill>
              </a:rPr>
              <a:t>3. Διαδραστικότητα &amp; Αμεσότητα</a:t>
            </a:r>
            <a:endParaRPr b="1" sz="14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l" sz="1200">
                <a:solidFill>
                  <a:schemeClr val="dk1"/>
                </a:solidFill>
              </a:rPr>
              <a:t>Εργαλεία όπως το </a:t>
            </a:r>
            <a:r>
              <a:rPr b="1" lang="el" sz="1200">
                <a:solidFill>
                  <a:schemeClr val="dk1"/>
                </a:solidFill>
              </a:rPr>
              <a:t>MathGPT</a:t>
            </a:r>
            <a:r>
              <a:rPr lang="el" sz="1200">
                <a:solidFill>
                  <a:schemeClr val="dk1"/>
                </a:solidFill>
              </a:rPr>
              <a:t> και το </a:t>
            </a:r>
            <a:r>
              <a:rPr b="1" lang="el" sz="1200">
                <a:solidFill>
                  <a:schemeClr val="dk1"/>
                </a:solidFill>
              </a:rPr>
              <a:t>Flexi 2.0</a:t>
            </a:r>
            <a:r>
              <a:rPr lang="el" sz="1200">
                <a:solidFill>
                  <a:schemeClr val="dk1"/>
                </a:solidFill>
              </a:rPr>
              <a:t> παρέχουν </a:t>
            </a:r>
            <a:r>
              <a:rPr b="1" lang="el" sz="1200">
                <a:solidFill>
                  <a:schemeClr val="dk1"/>
                </a:solidFill>
              </a:rPr>
              <a:t>άμεση καθοδήγηση</a:t>
            </a:r>
            <a:r>
              <a:rPr lang="el" sz="1200">
                <a:solidFill>
                  <a:schemeClr val="dk1"/>
                </a:solidFill>
              </a:rPr>
              <a:t> και </a:t>
            </a:r>
            <a:r>
              <a:rPr b="1" lang="el" sz="1200">
                <a:solidFill>
                  <a:schemeClr val="dk1"/>
                </a:solidFill>
              </a:rPr>
              <a:t>προσαρμοσμένη ανατροφοδότηση</a:t>
            </a:r>
            <a:r>
              <a:rPr lang="el" sz="1200">
                <a:solidFill>
                  <a:schemeClr val="dk1"/>
                </a:solidFill>
              </a:rPr>
              <a:t>, ενισχύοντας τη συμμετοχή και την κατανόηση (Alvarez, 2024).</a:t>
            </a:r>
            <a:endParaRPr sz="19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/>
          <p:nvPr>
            <p:ph idx="1" type="body"/>
          </p:nvPr>
        </p:nvSpPr>
        <p:spPr>
          <a:xfrm>
            <a:off x="311700" y="291250"/>
            <a:ext cx="8520600" cy="46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l" sz="1300">
                <a:solidFill>
                  <a:schemeClr val="dk1"/>
                </a:solidFill>
              </a:rPr>
              <a:t>4. </a:t>
            </a:r>
            <a:r>
              <a:rPr b="1" lang="el" sz="1600">
                <a:solidFill>
                  <a:schemeClr val="dk1"/>
                </a:solidFill>
              </a:rPr>
              <a:t>Προσβασιμότητα</a:t>
            </a:r>
            <a:endParaRPr b="1" sz="16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l" sz="1400">
                <a:solidFill>
                  <a:schemeClr val="dk1"/>
                </a:solidFill>
              </a:rPr>
              <a:t>ΤΝ όπως η Rori</a:t>
            </a:r>
            <a:r>
              <a:rPr lang="el" sz="1400">
                <a:solidFill>
                  <a:schemeClr val="dk1"/>
                </a:solidFill>
              </a:rPr>
              <a:t>, προσβάσιμες μέσω βασικών κινητών συσκευών, βελτίωσαν σημαντικά τις μαθηματικές επιδόσεις σε </a:t>
            </a:r>
            <a:r>
              <a:rPr b="1" lang="el" sz="1400">
                <a:solidFill>
                  <a:schemeClr val="dk1"/>
                </a:solidFill>
              </a:rPr>
              <a:t>χώρες χαμηλού εισοδήματος</a:t>
            </a:r>
            <a:r>
              <a:rPr lang="el" sz="1400">
                <a:solidFill>
                  <a:schemeClr val="dk1"/>
                </a:solidFill>
              </a:rPr>
              <a:t> (π.χ. Γκάνα) με περιορισμένη τεχνολογική υποδομή (Henkel et al., 2024).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l" sz="1600">
                <a:solidFill>
                  <a:schemeClr val="dk1"/>
                </a:solidFill>
              </a:rPr>
              <a:t>5. Υποστήριξη διδακτικού προσωπικού</a:t>
            </a:r>
            <a:endParaRPr b="1" sz="16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l" sz="1400">
                <a:solidFill>
                  <a:schemeClr val="dk1"/>
                </a:solidFill>
              </a:rPr>
              <a:t>Τα </a:t>
            </a:r>
            <a:r>
              <a:rPr b="1" lang="el" sz="1400">
                <a:solidFill>
                  <a:schemeClr val="dk1"/>
                </a:solidFill>
              </a:rPr>
              <a:t>εργαλεία ΤΝ</a:t>
            </a:r>
            <a:r>
              <a:rPr lang="el" sz="1400">
                <a:solidFill>
                  <a:schemeClr val="dk1"/>
                </a:solidFill>
              </a:rPr>
              <a:t> μειώνουν το φόρτο εργασίας των καθηγητών με </a:t>
            </a:r>
            <a:r>
              <a:rPr b="1" lang="el" sz="1400">
                <a:solidFill>
                  <a:schemeClr val="dk1"/>
                </a:solidFill>
              </a:rPr>
              <a:t>αυτόματη βαθμολόγηση και εξατομικευμένα σχέδια μάθησης</a:t>
            </a:r>
            <a:r>
              <a:rPr lang="el" sz="1400">
                <a:solidFill>
                  <a:schemeClr val="dk1"/>
                </a:solidFill>
              </a:rPr>
              <a:t>, επιτρέποντάς τους να εστιάσουν στη διδασκαλία και την καθοδήγηση (Ajuwon et al., 2024).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l" sz="1400">
                <a:solidFill>
                  <a:schemeClr val="dk1"/>
                </a:solidFill>
              </a:rPr>
              <a:t>Πλατφόρμες όπως το </a:t>
            </a:r>
            <a:r>
              <a:rPr b="1" lang="el" sz="1400">
                <a:solidFill>
                  <a:schemeClr val="dk1"/>
                </a:solidFill>
              </a:rPr>
              <a:t>MathGPT</a:t>
            </a:r>
            <a:r>
              <a:rPr lang="el" sz="1400">
                <a:solidFill>
                  <a:schemeClr val="dk1"/>
                </a:solidFill>
              </a:rPr>
              <a:t> και το </a:t>
            </a:r>
            <a:r>
              <a:rPr b="1" lang="el" sz="1400">
                <a:solidFill>
                  <a:schemeClr val="dk1"/>
                </a:solidFill>
              </a:rPr>
              <a:t>Flexi 2.0</a:t>
            </a:r>
            <a:r>
              <a:rPr lang="el" sz="1400">
                <a:solidFill>
                  <a:schemeClr val="dk1"/>
                </a:solidFill>
              </a:rPr>
              <a:t> ενίσχυσαν τις </a:t>
            </a:r>
            <a:r>
              <a:rPr b="1" lang="el" sz="1400">
                <a:solidFill>
                  <a:schemeClr val="dk1"/>
                </a:solidFill>
              </a:rPr>
              <a:t>δεξιότητες επίλυσης προβλημάτων</a:t>
            </a:r>
            <a:r>
              <a:rPr lang="el" sz="1400">
                <a:solidFill>
                  <a:schemeClr val="dk1"/>
                </a:solidFill>
              </a:rPr>
              <a:t> και την εξατομίκευση της μάθησης σε μελλοντικούς εκπαιδευτικούς μαθηματικών (Alvarez, 2024)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l" sz="1600">
                <a:solidFill>
                  <a:schemeClr val="dk1"/>
                </a:solidFill>
              </a:rPr>
              <a:t>6. Αυτοπεποίθηση &amp; Έμφυλο Χάσμα</a:t>
            </a:r>
            <a:endParaRPr b="1" sz="16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l" sz="1400">
                <a:solidFill>
                  <a:schemeClr val="dk1"/>
                </a:solidFill>
              </a:rPr>
              <a:t>Μετά από </a:t>
            </a:r>
            <a:r>
              <a:rPr b="1" lang="el" sz="1400">
                <a:solidFill>
                  <a:schemeClr val="dk1"/>
                </a:solidFill>
              </a:rPr>
              <a:t>6 μήνες χρήσης ΤΝ</a:t>
            </a:r>
            <a:r>
              <a:rPr lang="el" sz="1400">
                <a:solidFill>
                  <a:schemeClr val="dk1"/>
                </a:solidFill>
              </a:rPr>
              <a:t>, οι σημαντικότερες βελτιώσεις παρατηρήθηκαν στην </a:t>
            </a:r>
            <a:r>
              <a:rPr b="1" lang="el" sz="1400">
                <a:solidFill>
                  <a:schemeClr val="dk1"/>
                </a:solidFill>
              </a:rPr>
              <a:t>αυτοπεποίθηση</a:t>
            </a:r>
            <a:r>
              <a:rPr lang="el" sz="1400">
                <a:solidFill>
                  <a:schemeClr val="dk1"/>
                </a:solidFill>
              </a:rPr>
              <a:t> των μαθητών, ιδίως κοριτσιών, κάτι που μπορεί να μειώσει το </a:t>
            </a:r>
            <a:r>
              <a:rPr b="1" lang="el" sz="1400">
                <a:solidFill>
                  <a:schemeClr val="dk1"/>
                </a:solidFill>
              </a:rPr>
              <a:t>έμφυλο χάσμα στα μαθηματικά</a:t>
            </a:r>
            <a:r>
              <a:rPr lang="el" sz="1400">
                <a:solidFill>
                  <a:schemeClr val="dk1"/>
                </a:solidFill>
              </a:rPr>
              <a:t> (Khan, 2024).</a:t>
            </a:r>
            <a:endParaRPr sz="2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1"/>
          <p:cNvSpPr txBox="1"/>
          <p:nvPr>
            <p:ph type="title"/>
          </p:nvPr>
        </p:nvSpPr>
        <p:spPr>
          <a:xfrm>
            <a:off x="272350" y="224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Τεχνικοί Περιορισμοί-Προκαταλήψεις</a:t>
            </a:r>
            <a:endParaRPr/>
          </a:p>
        </p:txBody>
      </p:sp>
      <p:sp>
        <p:nvSpPr>
          <p:cNvPr id="158" name="Google Shape;158;p31"/>
          <p:cNvSpPr txBox="1"/>
          <p:nvPr>
            <p:ph idx="1" type="body"/>
          </p:nvPr>
        </p:nvSpPr>
        <p:spPr>
          <a:xfrm>
            <a:off x="311700" y="913150"/>
            <a:ext cx="8520600" cy="392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77500" lnSpcReduction="10000"/>
          </a:bodyPr>
          <a:lstStyle/>
          <a:p>
            <a:pPr indent="-361233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3853"/>
              <a:buAutoNum type="arabicPeriod"/>
            </a:pPr>
            <a:r>
              <a:rPr b="1" lang="el" sz="2595">
                <a:solidFill>
                  <a:schemeClr val="dk1"/>
                </a:solidFill>
              </a:rPr>
              <a:t>Προκαταλήψεις λόγω δεδομένων</a:t>
            </a:r>
            <a:r>
              <a:rPr lang="el" sz="2595">
                <a:solidFill>
                  <a:schemeClr val="dk1"/>
                </a:solidFill>
              </a:rPr>
              <a:t>- </a:t>
            </a:r>
            <a:r>
              <a:rPr lang="el" sz="2377">
                <a:solidFill>
                  <a:schemeClr val="dk1"/>
                </a:solidFill>
              </a:rPr>
              <a:t>δεδομένα που εκπαιδεύουν την ΤΝ δεν αντιπροσωπεύουν ποικίλους πληθυσμούς</a:t>
            </a:r>
            <a:endParaRPr sz="2377">
              <a:solidFill>
                <a:schemeClr val="dk1"/>
              </a:solidFill>
            </a:endParaRPr>
          </a:p>
          <a:p>
            <a:pPr indent="-356311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el" sz="2595">
                <a:solidFill>
                  <a:schemeClr val="dk1"/>
                </a:solidFill>
              </a:rPr>
              <a:t>Αλγοριθμικές προκαταλήψεις</a:t>
            </a:r>
            <a:endParaRPr b="1" sz="2595">
              <a:solidFill>
                <a:schemeClr val="dk1"/>
              </a:solidFill>
            </a:endParaRPr>
          </a:p>
          <a:p>
            <a:pPr indent="-361233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3853"/>
              <a:buAutoNum type="arabicPeriod"/>
            </a:pPr>
            <a:r>
              <a:rPr b="1" lang="el" sz="2595">
                <a:solidFill>
                  <a:schemeClr val="dk1"/>
                </a:solidFill>
              </a:rPr>
              <a:t>Προκαταλήψεις συναναστροφής</a:t>
            </a:r>
            <a:r>
              <a:rPr lang="el" sz="2595">
                <a:solidFill>
                  <a:schemeClr val="dk1"/>
                </a:solidFill>
              </a:rPr>
              <a:t>-</a:t>
            </a:r>
            <a:r>
              <a:rPr lang="el" sz="2377">
                <a:solidFill>
                  <a:schemeClr val="dk1"/>
                </a:solidFill>
              </a:rPr>
              <a:t> διαφορετικά επίπεδα υποστήριξης ή ανατροφοδότησης στους μαθητές, με βάση τα δημογραφικά τους χαρακτηριστικά, όπως η φυλή, το φύλο ή η κοινωνικοοικονομική κατάσταση</a:t>
            </a:r>
            <a:endParaRPr sz="2377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200"/>
              </a:spcBef>
              <a:spcAft>
                <a:spcPts val="1200"/>
              </a:spcAft>
              <a:buSzPct val="61111"/>
              <a:buNone/>
            </a:pPr>
            <a:r>
              <a:t/>
            </a:r>
            <a:endParaRPr sz="1665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Προσδοκίες…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2"/>
          <p:cNvSpPr txBox="1"/>
          <p:nvPr>
            <p:ph type="title"/>
          </p:nvPr>
        </p:nvSpPr>
        <p:spPr>
          <a:xfrm>
            <a:off x="311700" y="90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Αποτελέσματα περιορισμών</a:t>
            </a:r>
            <a:endParaRPr/>
          </a:p>
        </p:txBody>
      </p:sp>
      <p:sp>
        <p:nvSpPr>
          <p:cNvPr id="164" name="Google Shape;164;p32"/>
          <p:cNvSpPr txBox="1"/>
          <p:nvPr>
            <p:ph idx="1" type="body"/>
          </p:nvPr>
        </p:nvSpPr>
        <p:spPr>
          <a:xfrm>
            <a:off x="256600" y="527425"/>
            <a:ext cx="8520600" cy="44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50000"/>
              </a:lnSpc>
              <a:spcBef>
                <a:spcPts val="1400"/>
              </a:spcBef>
              <a:spcAft>
                <a:spcPts val="0"/>
              </a:spcAft>
              <a:buSzPts val="1700"/>
              <a:buAutoNum type="arabicPeriod"/>
            </a:pPr>
            <a:r>
              <a:rPr b="1" lang="el" sz="1700">
                <a:solidFill>
                  <a:schemeClr val="dk1"/>
                </a:solidFill>
              </a:rPr>
              <a:t>Φυλετικές και Εθνοτικές Ανισότητες - </a:t>
            </a:r>
            <a:r>
              <a:rPr lang="el" sz="1700">
                <a:solidFill>
                  <a:schemeClr val="dk1"/>
                </a:solidFill>
              </a:rPr>
              <a:t>πρόβλεψη χαμηλότερων ποσοστών επιτυχίας για μαθητές/τριες φυλετικών μειονοτήτων, ακόμη και αν έλεγχος παραγόντων όπως η προηγούμενη ακαδημαϊκή απόδοση. (</a:t>
            </a:r>
            <a:r>
              <a:rPr i="1" lang="el" sz="1700">
                <a:solidFill>
                  <a:schemeClr val="dk1"/>
                </a:solidFill>
              </a:rPr>
              <a:t>"Inside the Black Box: Detecting and Mitigating Algorithmic Bias across Racialized Groups in College Student-Success Prediction"</a:t>
            </a:r>
            <a:r>
              <a:rPr lang="el" sz="1700">
                <a:solidFill>
                  <a:schemeClr val="dk1"/>
                </a:solidFill>
              </a:rPr>
              <a:t>, 2023)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b="1" lang="el" sz="1700">
                <a:solidFill>
                  <a:schemeClr val="dk1"/>
                </a:solidFill>
              </a:rPr>
              <a:t>Ανισότητες Φύλου - </a:t>
            </a:r>
            <a:r>
              <a:rPr lang="el" sz="1700">
                <a:solidFill>
                  <a:schemeClr val="dk1"/>
                </a:solidFill>
              </a:rPr>
              <a:t>πιθανή ενίσχυση </a:t>
            </a:r>
            <a:r>
              <a:rPr b="1" lang="el" sz="1700">
                <a:solidFill>
                  <a:schemeClr val="dk1"/>
                </a:solidFill>
              </a:rPr>
              <a:t>στερεότυπα φύλου</a:t>
            </a:r>
            <a:r>
              <a:rPr lang="el" sz="1700">
                <a:solidFill>
                  <a:schemeClr val="dk1"/>
                </a:solidFill>
              </a:rPr>
              <a:t> μέσω διαφορετικής ανατροφοδότησης ή ενθαρρύνσης για αγόρια και κορίτσια, επηρεάζοντας την αυτοπεποίθηση και τις επιδόσεις τους στα μαθηματικά - </a:t>
            </a:r>
            <a:r>
              <a:rPr b="1" lang="el" sz="1700">
                <a:solidFill>
                  <a:schemeClr val="dk1"/>
                </a:solidFill>
              </a:rPr>
              <a:t>υποεκπροσώπηση των γυναικών</a:t>
            </a:r>
            <a:r>
              <a:rPr lang="el" sz="1700">
                <a:solidFill>
                  <a:schemeClr val="dk1"/>
                </a:solidFill>
              </a:rPr>
              <a:t> στα STEM (Salazar et al., 2024).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b="1" lang="el" sz="1700">
                <a:solidFill>
                  <a:schemeClr val="dk1"/>
                </a:solidFill>
              </a:rPr>
              <a:t>Κοινωνικοοικονομικές Ανισότητες - προηγμένη τεχνολογική πρόσβαση ή γνώση</a:t>
            </a:r>
            <a:r>
              <a:rPr lang="el" sz="1700">
                <a:solidFill>
                  <a:schemeClr val="dk1"/>
                </a:solidFill>
              </a:rPr>
              <a:t> κ’ </a:t>
            </a:r>
            <a:r>
              <a:rPr b="1" lang="el" sz="1700">
                <a:solidFill>
                  <a:schemeClr val="dk1"/>
                </a:solidFill>
              </a:rPr>
              <a:t>ψηφιακό χάσμα</a:t>
            </a:r>
            <a:endParaRPr sz="17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Κριτική σκέψη και Υπερβολική Εξάρτηση;</a:t>
            </a:r>
            <a:endParaRPr/>
          </a:p>
        </p:txBody>
      </p:sp>
      <p:sp>
        <p:nvSpPr>
          <p:cNvPr id="170" name="Google Shape;170;p33"/>
          <p:cNvSpPr txBox="1"/>
          <p:nvPr>
            <p:ph idx="1" type="body"/>
          </p:nvPr>
        </p:nvSpPr>
        <p:spPr>
          <a:xfrm>
            <a:off x="311700" y="968250"/>
            <a:ext cx="8520600" cy="393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900">
                <a:solidFill>
                  <a:schemeClr val="dk1"/>
                </a:solidFill>
                <a:highlight>
                  <a:schemeClr val="lt1"/>
                </a:highlight>
              </a:rPr>
              <a:t>Συστηματική Ανασκόπηση βρήκε ότι:</a:t>
            </a:r>
            <a:endParaRPr sz="19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34925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el" sz="1900">
                <a:solidFill>
                  <a:schemeClr val="dk1"/>
                </a:solidFill>
                <a:highlight>
                  <a:schemeClr val="lt1"/>
                </a:highlight>
              </a:rPr>
              <a:t>Η ΤΝ συμβάλλει στην καλλιέργεια κριτικής σκέψης, δυνατότητας επίλυσης προβλημάτων, λογικής κ’ εννοιολογικής κατανόησης.</a:t>
            </a:r>
            <a:endParaRPr sz="19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el" sz="1900">
                <a:solidFill>
                  <a:schemeClr val="dk1"/>
                </a:solidFill>
                <a:highlight>
                  <a:schemeClr val="lt1"/>
                </a:highlight>
              </a:rPr>
              <a:t>Προβλήματα δημιουργεί η έλλειψη παιδαγωγικών πλαισίων, ηθικών ευαισθησιών κ’ εκτεταμένης έρευνας.</a:t>
            </a:r>
            <a:endParaRPr sz="19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el" sz="1900">
                <a:solidFill>
                  <a:schemeClr val="dk1"/>
                </a:solidFill>
                <a:highlight>
                  <a:schemeClr val="lt1"/>
                </a:highlight>
              </a:rPr>
              <a:t>Παγίδα όχι η απουσία χρήσης κ’ προώθησης κριτικής σκέψης, αλλά η υπερβολική εξάρτηση (Arifin et al., 2025).</a:t>
            </a:r>
            <a:endParaRPr sz="19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4"/>
          <p:cNvSpPr txBox="1"/>
          <p:nvPr>
            <p:ph type="title"/>
          </p:nvPr>
        </p:nvSpPr>
        <p:spPr>
          <a:xfrm>
            <a:off x="398275" y="480175"/>
            <a:ext cx="8520600" cy="59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l" sz="2820"/>
              <a:t>Ώρα για ένα “πείραμα”…</a:t>
            </a:r>
            <a:endParaRPr sz="2820"/>
          </a:p>
        </p:txBody>
      </p:sp>
      <p:pic>
        <p:nvPicPr>
          <p:cNvPr id="176" name="Google Shape;176;p34" title="sw-fibonacci-sequence-as-art-michelangelo-1024x616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3350" y="1078675"/>
            <a:ext cx="6250432" cy="3760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5" title="Screenshot_2025-04-07-00-43-27-406_com.google.android.gm.jpg"/>
          <p:cNvPicPr preferRelativeResize="0"/>
          <p:nvPr/>
        </p:nvPicPr>
        <p:blipFill rotWithShape="1">
          <a:blip r:embed="rId3">
            <a:alphaModFix/>
          </a:blip>
          <a:srcRect b="14048" l="0" r="0" t="10786"/>
          <a:stretch/>
        </p:blipFill>
        <p:spPr>
          <a:xfrm>
            <a:off x="1211390" y="166875"/>
            <a:ext cx="2952785" cy="4809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5" title="Screenshot_2025-04-07-00-43-39-539_com.google.android.gm.jpg"/>
          <p:cNvPicPr preferRelativeResize="0"/>
          <p:nvPr/>
        </p:nvPicPr>
        <p:blipFill rotWithShape="1">
          <a:blip r:embed="rId4">
            <a:alphaModFix/>
          </a:blip>
          <a:srcRect b="19531" l="0" r="0" t="10514"/>
          <a:stretch/>
        </p:blipFill>
        <p:spPr>
          <a:xfrm>
            <a:off x="4746470" y="142800"/>
            <a:ext cx="3188404" cy="4833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6" title="0407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4800" y="2056150"/>
            <a:ext cx="954400" cy="9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37" title="IMG-aa9e83099a177ee21e583dfa48fbae2d-V.jpg"/>
          <p:cNvPicPr preferRelativeResize="0"/>
          <p:nvPr/>
        </p:nvPicPr>
        <p:blipFill rotWithShape="1">
          <a:blip r:embed="rId3">
            <a:alphaModFix/>
          </a:blip>
          <a:srcRect b="14324" l="0" r="0" t="4335"/>
          <a:stretch/>
        </p:blipFill>
        <p:spPr>
          <a:xfrm>
            <a:off x="148850" y="283400"/>
            <a:ext cx="2578243" cy="4660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7" title="IMG-ba1993dc23d773accd5c9b3c18b889df-V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84725" y="152400"/>
            <a:ext cx="3353092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7" title="IMG-507afdf5912dcb4407a3cb316d6ad907-V.jpg"/>
          <p:cNvPicPr preferRelativeResize="0"/>
          <p:nvPr/>
        </p:nvPicPr>
        <p:blipFill rotWithShape="1">
          <a:blip r:embed="rId5">
            <a:alphaModFix/>
          </a:blip>
          <a:srcRect b="13670" l="0" r="0" t="4663"/>
          <a:stretch/>
        </p:blipFill>
        <p:spPr>
          <a:xfrm>
            <a:off x="6395425" y="311940"/>
            <a:ext cx="2578250" cy="4679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8" title="IMG-5674a49dd1be9c94db625fb2ae369558-V.jpg"/>
          <p:cNvPicPr preferRelativeResize="0"/>
          <p:nvPr/>
        </p:nvPicPr>
        <p:blipFill rotWithShape="1">
          <a:blip r:embed="rId3">
            <a:alphaModFix/>
          </a:blip>
          <a:srcRect b="0" l="0" r="3232" t="3232"/>
          <a:stretch/>
        </p:blipFill>
        <p:spPr>
          <a:xfrm>
            <a:off x="637275" y="823775"/>
            <a:ext cx="4054376" cy="392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8" title="IMG-8714d4702ffb5724b55581786d4456d3-V.jpg"/>
          <p:cNvPicPr preferRelativeResize="0"/>
          <p:nvPr/>
        </p:nvPicPr>
        <p:blipFill rotWithShape="1">
          <a:blip r:embed="rId4">
            <a:alphaModFix/>
          </a:blip>
          <a:srcRect b="17147" l="5011" r="3697" t="5470"/>
          <a:stretch/>
        </p:blipFill>
        <p:spPr>
          <a:xfrm>
            <a:off x="5250575" y="823775"/>
            <a:ext cx="2670913" cy="4020276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8"/>
          <p:cNvSpPr txBox="1"/>
          <p:nvPr/>
        </p:nvSpPr>
        <p:spPr>
          <a:xfrm>
            <a:off x="771450" y="196800"/>
            <a:ext cx="72027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l" sz="2400">
                <a:solidFill>
                  <a:schemeClr val="dk1"/>
                </a:solidFill>
              </a:rPr>
              <a:t>Αποτελέσματα!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9"/>
          <p:cNvSpPr txBox="1"/>
          <p:nvPr>
            <p:ph type="title"/>
          </p:nvPr>
        </p:nvSpPr>
        <p:spPr>
          <a:xfrm>
            <a:off x="311700" y="2168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l" sz="2720"/>
              <a:t>Σας ευχαριστώ πολύ!</a:t>
            </a:r>
            <a:endParaRPr sz="272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he Matrix (1999)&#10;Scene: Neo dodges bullets&#10;Playlist: https://is.gd/ZaNrdD&#10;&#10;Storyline: A computer hacker learns from mysterious rebels about the true nature of his reality and his role in the war against its controllers.&#10;&#10;Directors: The Wachowski Brothers&#10;&#10;Cast: Keanu Reeves (Thomas A. Anderson \ Neo), Laurence Fishburne (Morpheus), Carrie-Anne Moss (Trinity), Hugo Weaving (Agent Smith), Gloria Foster (Oracle), Joe Pantoliano (Cypher), Marcus Chong (Tank), Julian Arahanga (Apoc), Matt Doran (Mouse), Belinda McClory (Switch), Anthony Ray Parker (Dozer)&#10;&#10;Production Companies:&#10;Warner Bros. (presents)&#10;Village Roadshow Pictures (in association with)&#10;Groucho Film Partnership (in association with)&#10;Silver Pictures (production)&#10;3 Arts Entertainment (uncredited)&#10;&#10;WarnerMedia©&#10;&#10;#TheMatrix&#10;#KeanuReeves&#10;&#10;**********************************************************************&#10;&#10;If you like 'DC Comics' - welcome! &quot;come together, right now!&quot;&#10;SUBSCRIBE: https://goo.gl/fHigf5" id="65" name="Google Shape;65;p15" title="Dodge this (slo-mo, bullet time) | The Matrix [Open Matte]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1148" y="445025"/>
            <a:ext cx="7331297" cy="41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…vs Πραγματικότητα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7" title="deepseek censorship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0925" y="287150"/>
            <a:ext cx="6092275" cy="456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Ορισμός “achievement gap”</a:t>
            </a:r>
            <a:endParaRPr/>
          </a:p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311700" y="1017725"/>
            <a:ext cx="8520600" cy="41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/>
          </a:bodyPr>
          <a:lstStyle/>
          <a:p>
            <a:pPr indent="-333374" lvl="0" marL="457200" rtl="0" algn="just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b="1" lang="el" sz="2129">
                <a:solidFill>
                  <a:schemeClr val="dk1"/>
                </a:solidFill>
              </a:rPr>
              <a:t>Το εκπαιδευτικό χάσμα</a:t>
            </a:r>
            <a:r>
              <a:rPr lang="el" sz="2129">
                <a:solidFill>
                  <a:schemeClr val="dk1"/>
                </a:solidFill>
              </a:rPr>
              <a:t> αναφέρεται στις </a:t>
            </a:r>
            <a:r>
              <a:rPr b="1" lang="el" sz="2129">
                <a:solidFill>
                  <a:schemeClr val="dk1"/>
                </a:solidFill>
              </a:rPr>
              <a:t>σημαντικές διαφορές στις βαθμολογίες τυποποιημένων τεστ</a:t>
            </a:r>
            <a:r>
              <a:rPr lang="el" sz="2129">
                <a:solidFill>
                  <a:schemeClr val="dk1"/>
                </a:solidFill>
              </a:rPr>
              <a:t> μεταξύ ορισμένων ομάδων μαθητών, κυρίως μεταξύ </a:t>
            </a:r>
            <a:r>
              <a:rPr b="1" lang="el" sz="2129">
                <a:solidFill>
                  <a:schemeClr val="dk1"/>
                </a:solidFill>
              </a:rPr>
              <a:t>λευκών, μεσοαστικών μαθητών</a:t>
            </a:r>
            <a:r>
              <a:rPr lang="el" sz="2129">
                <a:solidFill>
                  <a:schemeClr val="dk1"/>
                </a:solidFill>
              </a:rPr>
              <a:t> και συμμαθητών τους από </a:t>
            </a:r>
            <a:r>
              <a:rPr b="1" lang="el" sz="2129">
                <a:solidFill>
                  <a:schemeClr val="dk1"/>
                </a:solidFill>
              </a:rPr>
              <a:t>ομάδες μειονοτήτων ή οικονομικά αδύναμους πληθυσμούς </a:t>
            </a:r>
            <a:r>
              <a:rPr lang="el" sz="2129">
                <a:solidFill>
                  <a:schemeClr val="dk1"/>
                </a:solidFill>
              </a:rPr>
              <a:t>(Empson &amp; Knudsen, 2006).</a:t>
            </a:r>
            <a:endParaRPr sz="2129">
              <a:solidFill>
                <a:schemeClr val="dk1"/>
              </a:solidFill>
            </a:endParaRPr>
          </a:p>
          <a:p>
            <a:pPr indent="-333374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l" sz="2129">
                <a:solidFill>
                  <a:schemeClr val="dk1"/>
                </a:solidFill>
              </a:rPr>
              <a:t>Περιλαμβάνει ποικίλες μετρήσεις, όπως </a:t>
            </a:r>
            <a:r>
              <a:rPr b="1" lang="el" sz="2129">
                <a:solidFill>
                  <a:schemeClr val="dk1"/>
                </a:solidFill>
              </a:rPr>
              <a:t>βαθμολογίες τεστ, ποσοστά εγγραφής σε προχωρημένα μαθήματα</a:t>
            </a:r>
            <a:r>
              <a:rPr lang="el" sz="2129">
                <a:solidFill>
                  <a:schemeClr val="dk1"/>
                </a:solidFill>
              </a:rPr>
              <a:t> και </a:t>
            </a:r>
            <a:r>
              <a:rPr b="1" lang="el" sz="2129">
                <a:solidFill>
                  <a:schemeClr val="dk1"/>
                </a:solidFill>
              </a:rPr>
              <a:t>εκπαιδευτικές ευκαιρίες</a:t>
            </a:r>
            <a:r>
              <a:rPr lang="el" sz="2129">
                <a:solidFill>
                  <a:schemeClr val="dk1"/>
                </a:solidFill>
              </a:rPr>
              <a:t>, τονίζοντας τις ανισότητες στα εκπαιδευτικά αποτελέσματα  (Berry &amp; Bol, 2005).</a:t>
            </a:r>
            <a:endParaRPr sz="2129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311700" y="649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 Τυπολογία “math gap”</a:t>
            </a:r>
            <a:endParaRPr/>
          </a:p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311700" y="1632675"/>
            <a:ext cx="8520600" cy="31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74332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l" sz="2700">
                <a:solidFill>
                  <a:schemeClr val="dk1"/>
                </a:solidFill>
              </a:rPr>
              <a:t>Φύλο</a:t>
            </a:r>
            <a:endParaRPr sz="2700">
              <a:solidFill>
                <a:schemeClr val="dk1"/>
              </a:solidFill>
            </a:endParaRPr>
          </a:p>
          <a:p>
            <a:pPr indent="-374332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l" sz="2700">
                <a:solidFill>
                  <a:schemeClr val="dk1"/>
                </a:solidFill>
              </a:rPr>
              <a:t>Κοινωνικο-οικονομικό status</a:t>
            </a:r>
            <a:endParaRPr sz="2700">
              <a:solidFill>
                <a:schemeClr val="dk1"/>
              </a:solidFill>
            </a:endParaRPr>
          </a:p>
          <a:p>
            <a:pPr indent="-374332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l" sz="2700">
                <a:solidFill>
                  <a:schemeClr val="dk1"/>
                </a:solidFill>
              </a:rPr>
              <a:t>Αναπηρίες</a:t>
            </a:r>
            <a:endParaRPr sz="2700">
              <a:solidFill>
                <a:schemeClr val="dk1"/>
              </a:solidFill>
            </a:endParaRPr>
          </a:p>
          <a:p>
            <a:pPr indent="-374332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l" sz="2700">
                <a:solidFill>
                  <a:schemeClr val="dk1"/>
                </a:solidFill>
              </a:rPr>
              <a:t>Εθνότητα και φυλή</a:t>
            </a:r>
            <a:endParaRPr sz="2700">
              <a:solidFill>
                <a:schemeClr val="dk1"/>
              </a:solidFill>
            </a:endParaRPr>
          </a:p>
          <a:p>
            <a:pPr indent="-374332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l" sz="2700">
                <a:solidFill>
                  <a:schemeClr val="dk1"/>
                </a:solidFill>
              </a:rPr>
              <a:t>Συνδυασμός</a:t>
            </a:r>
            <a:endParaRPr sz="2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Φύλο</a:t>
            </a:r>
            <a:endParaRPr/>
          </a:p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311700" y="936750"/>
            <a:ext cx="8520600" cy="39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l">
                <a:solidFill>
                  <a:schemeClr val="dk1"/>
                </a:solidFill>
              </a:rPr>
              <a:t>Μελέτη που έκανε χρήση δεδομένων από το “Programme for International Student Assessment” (PISA) βρήκε ότι οι διαφορές στις μαθημ/κές επιδόσεις ήταν αμελητέες όταν ελέγχονταν παράγοντες όπως το μαθηματικό άγχος κ’ η αίσθηση αυτοαποτελεσματικότητας (Cheema &amp; Galluzzo, 2013).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l">
                <a:solidFill>
                  <a:schemeClr val="dk1"/>
                </a:solidFill>
              </a:rPr>
              <a:t>Το χάσμα ξεκινάει ήδη από την προσχολική ηλικία - Χρήση καινοτόμας μεθόδου συνδυασμού παραμυθιών κ’ μαθηματικών προβλημάτων με τη βοήθεια της ΤΝ (Zhu et al., 2025)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311700" y="135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Κοινωνικό-οικονομικό status</a:t>
            </a:r>
            <a:endParaRPr/>
          </a:p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311700" y="621875"/>
            <a:ext cx="8520600" cy="45216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5755" lvl="0" marL="457200" rtl="0" algn="l">
              <a:lnSpc>
                <a:spcPct val="2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el">
                <a:solidFill>
                  <a:schemeClr val="dk1"/>
                </a:solidFill>
              </a:rPr>
              <a:t>Διαθεσιμότητα πόρων</a:t>
            </a:r>
            <a:r>
              <a:rPr lang="el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el">
                <a:solidFill>
                  <a:schemeClr val="dk1"/>
                </a:solidFill>
              </a:rPr>
              <a:t>Πολιτισμικό κεφάλαιο-κοινωνικές διασυνδέσεις:</a:t>
            </a:r>
            <a:r>
              <a:rPr lang="el">
                <a:solidFill>
                  <a:schemeClr val="dk1"/>
                </a:solidFill>
              </a:rPr>
              <a:t> μεσολαβητής στη σχέση ΚΟS και ακαδημαΪκής επιτυχίας. Όμως, υπάρχουν διαφορές μεταξύ χωρών, με τα μεγαλύτερα αποτελέσματα να παρατηρούνται σε πιο ισότιμες κοινωνίες(Wang &amp; Wu, 2023).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el">
                <a:solidFill>
                  <a:schemeClr val="dk1"/>
                </a:solidFill>
              </a:rPr>
              <a:t>Εμπειρίες πρώιμης παιδικής ηλικίας:</a:t>
            </a:r>
            <a:r>
              <a:rPr lang="el">
                <a:solidFill>
                  <a:schemeClr val="dk1"/>
                </a:solidFill>
              </a:rPr>
              <a:t> Το “math gap” συχνά ξεκινάει πριν την έναρξη επίσημης εκπαίδευσης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el">
                <a:solidFill>
                  <a:schemeClr val="dk1"/>
                </a:solidFill>
              </a:rPr>
              <a:t>Γεωγραφικές διαφορές </a:t>
            </a:r>
            <a:r>
              <a:rPr lang="el">
                <a:solidFill>
                  <a:schemeClr val="dk1"/>
                </a:solidFill>
              </a:rPr>
              <a:t>(π.χ. σχολεία επαρχίας)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el">
                <a:solidFill>
                  <a:schemeClr val="dk1"/>
                </a:solidFill>
              </a:rPr>
              <a:t>Προσδοκίες κ’ προκαταλήψεις δασκάλων</a:t>
            </a:r>
            <a:endParaRPr b="1"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b="1" lang="el">
                <a:solidFill>
                  <a:schemeClr val="dk1"/>
                </a:solidFill>
              </a:rPr>
              <a:t>Πρόγραμμα σπουδών</a:t>
            </a:r>
            <a:r>
              <a:rPr lang="el">
                <a:solidFill>
                  <a:schemeClr val="dk1"/>
                </a:solidFill>
              </a:rPr>
              <a:t>: Μαθητές χαμηλού ΚΟS έχουν λιγότερες ευκαιρίες συμμετοχής σε μαθήματα μαθηματικών ανωτέρου επιπέδου </a:t>
            </a:r>
            <a:r>
              <a:rPr lang="el">
                <a:solidFill>
                  <a:schemeClr val="dk1"/>
                </a:solidFill>
              </a:rPr>
              <a:t>(Riegle-Crumb &amp; Grodsky, 2010)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